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8" r:id="rId2"/>
    <p:sldId id="299" r:id="rId3"/>
    <p:sldId id="300" r:id="rId4"/>
    <p:sldId id="301" r:id="rId5"/>
    <p:sldId id="302"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7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6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914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909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54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D8BD707-D9CF-40AE-B4C6-C98DA3205C09}" type="datetimeFigureOut">
              <a:rPr lang="en-US" smtClean="0"/>
              <a:pPr/>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413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D8BD707-D9CF-40AE-B4C6-C98DA3205C09}" type="datetimeFigureOut">
              <a:rPr lang="en-US" smtClean="0"/>
              <a:pPr/>
              <a:t>4/20/2019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508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D8BD707-D9CF-40AE-B4C6-C98DA3205C09}" type="datetimeFigureOut">
              <a:rPr lang="en-US" smtClean="0"/>
              <a:pPr/>
              <a:t>4/20/2019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604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91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288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958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4/20/2019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74572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24400"/>
          </a:xfrm>
          <a:ln w="38100"/>
        </p:spPr>
        <p:style>
          <a:lnRef idx="2">
            <a:schemeClr val="accent2"/>
          </a:lnRef>
          <a:fillRef idx="1">
            <a:schemeClr val="lt1"/>
          </a:fillRef>
          <a:effectRef idx="0">
            <a:schemeClr val="accent2"/>
          </a:effectRef>
          <a:fontRef idx="minor">
            <a:schemeClr val="dk1"/>
          </a:fontRef>
        </p:style>
        <p:txBody>
          <a:bodyPr>
            <a:noAutofit/>
          </a:bodyPr>
          <a:lstStyle/>
          <a:p>
            <a:pPr marL="0" indent="0" algn="ctr" rtl="0">
              <a:buNone/>
            </a:pPr>
            <a:r>
              <a:rPr lang="en-US" sz="2200" b="1" dirty="0">
                <a:solidFill>
                  <a:srgbClr val="FF0000"/>
                </a:solidFill>
                <a:latin typeface="Times New Roman" panose="02020603050405020304" pitchFamily="18" charset="0"/>
                <a:cs typeface="Times New Roman" panose="02020603050405020304" pitchFamily="18" charset="0"/>
              </a:rPr>
              <a:t>B-Closed </a:t>
            </a:r>
            <a:r>
              <a:rPr lang="en-US" sz="2200" b="1" dirty="0" err="1">
                <a:solidFill>
                  <a:srgbClr val="FF0000"/>
                </a:solidFill>
                <a:latin typeface="Times New Roman" panose="02020603050405020304" pitchFamily="18" charset="0"/>
                <a:cs typeface="Times New Roman" panose="02020603050405020304" pitchFamily="18" charset="0"/>
              </a:rPr>
              <a:t>prescrotal</a:t>
            </a:r>
            <a:r>
              <a:rPr lang="en-US" sz="2200" b="1" dirty="0">
                <a:solidFill>
                  <a:srgbClr val="FF0000"/>
                </a:solidFill>
                <a:latin typeface="Times New Roman" panose="02020603050405020304" pitchFamily="18" charset="0"/>
                <a:cs typeface="Times New Roman" panose="02020603050405020304" pitchFamily="18" charset="0"/>
              </a:rPr>
              <a:t> castration. </a:t>
            </a:r>
          </a:p>
          <a:p>
            <a:pPr marL="0" indent="0" algn="just" rtl="0">
              <a:lnSpc>
                <a:spcPct val="150000"/>
              </a:lnSpc>
              <a:buNone/>
            </a:pP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Closed” castration </a:t>
            </a:r>
            <a:r>
              <a:rPr lang="en-US" sz="2200" dirty="0">
                <a:latin typeface="Times New Roman" panose="02020603050405020304" pitchFamily="18" charset="0"/>
                <a:cs typeface="Times New Roman" panose="02020603050405020304" pitchFamily="18" charset="0"/>
              </a:rPr>
              <a:t>is performed similarly to </a:t>
            </a:r>
            <a:r>
              <a:rPr lang="en-US" sz="2200" dirty="0" smtClean="0">
                <a:latin typeface="Times New Roman" panose="02020603050405020304" pitchFamily="18" charset="0"/>
                <a:cs typeface="Times New Roman" panose="02020603050405020304" pitchFamily="18" charset="0"/>
              </a:rPr>
              <a:t>the “open” technique </a:t>
            </a:r>
            <a:r>
              <a:rPr lang="en-US" sz="2200" dirty="0">
                <a:latin typeface="Times New Roman" panose="02020603050405020304" pitchFamily="18" charset="0"/>
                <a:cs typeface="Times New Roman" panose="02020603050405020304" pitchFamily="18" charset="0"/>
              </a:rPr>
              <a:t>just described, except that the parietal vaginal tunics are not incised. Maximally exteriorize the spermatic cord by reflecting fat and fascia from the parietal tunic with a gauze sponge. Place traction on the testicle while the fibrous attachments between the spermatic cord tunic and scrotum are torn. Place an encircling ligature (</a:t>
            </a:r>
            <a:r>
              <a:rPr lang="en-US" sz="2200" dirty="0" smtClean="0">
                <a:latin typeface="Times New Roman" panose="02020603050405020304" pitchFamily="18" charset="0"/>
                <a:cs typeface="Times New Roman" panose="02020603050405020304" pitchFamily="18" charset="0"/>
              </a:rPr>
              <a:t>2-0 </a:t>
            </a:r>
            <a:r>
              <a:rPr lang="en-US" sz="2200" dirty="0">
                <a:latin typeface="Times New Roman" panose="02020603050405020304" pitchFamily="18" charset="0"/>
                <a:cs typeface="Times New Roman" panose="02020603050405020304" pitchFamily="18" charset="0"/>
              </a:rPr>
              <a:t>or 3-0 </a:t>
            </a:r>
            <a:r>
              <a:rPr lang="en-US" sz="2200" dirty="0" err="1" smtClean="0">
                <a:latin typeface="Times New Roman" panose="02020603050405020304" pitchFamily="18" charset="0"/>
                <a:cs typeface="Times New Roman" panose="02020603050405020304" pitchFamily="18" charset="0"/>
              </a:rPr>
              <a:t>abso</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around the entire spermatic cord and tunics. Pass the needle of a second ligature through the </a:t>
            </a:r>
            <a:r>
              <a:rPr lang="en-US" sz="2200" dirty="0" err="1">
                <a:latin typeface="Times New Roman" panose="02020603050405020304" pitchFamily="18" charset="0"/>
                <a:cs typeface="Times New Roman" panose="02020603050405020304" pitchFamily="18" charset="0"/>
              </a:rPr>
              <a:t>cremaster</a:t>
            </a:r>
            <a:r>
              <a:rPr lang="en-US" sz="2200" dirty="0">
                <a:latin typeface="Times New Roman" panose="02020603050405020304" pitchFamily="18" charset="0"/>
                <a:cs typeface="Times New Roman" panose="02020603050405020304" pitchFamily="18" charset="0"/>
              </a:rPr>
              <a:t> muscle, or between structures within the tunic, for a </a:t>
            </a:r>
            <a:r>
              <a:rPr lang="en-US" sz="2200" dirty="0" err="1">
                <a:latin typeface="Times New Roman" panose="02020603050405020304" pitchFamily="18" charset="0"/>
                <a:cs typeface="Times New Roman" panose="02020603050405020304" pitchFamily="18" charset="0"/>
              </a:rPr>
              <a:t>transfixation</a:t>
            </a:r>
            <a:r>
              <a:rPr lang="en-US" sz="2200" dirty="0">
                <a:latin typeface="Times New Roman" panose="02020603050405020304" pitchFamily="18" charset="0"/>
                <a:cs typeface="Times New Roman" panose="02020603050405020304" pitchFamily="18" charset="0"/>
              </a:rPr>
              <a:t> ligature proximal or distal to the first.</a:t>
            </a:r>
          </a:p>
          <a:p>
            <a:pPr marL="0" indent="0" algn="just" rtl="0">
              <a:buNone/>
            </a:pPr>
            <a:endParaRPr lang="en-US" sz="22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09600" y="57150"/>
            <a:ext cx="7924800" cy="304800"/>
          </a:xfrm>
        </p:spPr>
        <p:style>
          <a:lnRef idx="2">
            <a:schemeClr val="accent2"/>
          </a:lnRef>
          <a:fillRef idx="1">
            <a:schemeClr val="lt1"/>
          </a:fillRef>
          <a:effectRef idx="0">
            <a:schemeClr val="accent2"/>
          </a:effectRef>
          <a:fontRef idx="minor">
            <a:schemeClr val="dk1"/>
          </a:fontRef>
        </p:style>
        <p:txBody>
          <a:bodyPr>
            <a:noAutofit/>
          </a:bodyPr>
          <a:lstStyle/>
          <a:p>
            <a:r>
              <a:rPr lang="en-US" sz="2400" b="1" dirty="0">
                <a:latin typeface="Times New Roman" panose="02020603050405020304" pitchFamily="18" charset="0"/>
                <a:cs typeface="Times New Roman" panose="02020603050405020304" pitchFamily="18" charset="0"/>
              </a:rPr>
              <a:t>1-Prescrotal castration</a:t>
            </a:r>
          </a:p>
        </p:txBody>
      </p:sp>
    </p:spTree>
    <p:extLst>
      <p:ext uri="{BB962C8B-B14F-4D97-AF65-F5344CB8AC3E}">
        <p14:creationId xmlns:p14="http://schemas.microsoft.com/office/powerpoint/2010/main" val="73975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90550"/>
            <a:ext cx="8991600" cy="4552950"/>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0">
              <a:lnSpc>
                <a:spcPct val="150000"/>
              </a:lnSpc>
              <a:buNone/>
            </a:pPr>
            <a:r>
              <a:rPr lang="en-US" sz="2100" dirty="0">
                <a:latin typeface="Times New Roman" panose="02020603050405020304" pitchFamily="18" charset="0"/>
                <a:cs typeface="Times New Roman" panose="02020603050405020304" pitchFamily="18" charset="0"/>
              </a:rPr>
              <a:t>Elevate the scrotum and testicles from the body wall. </a:t>
            </a:r>
            <a:r>
              <a:rPr lang="en-US" sz="2100" dirty="0" smtClean="0">
                <a:latin typeface="Times New Roman" panose="02020603050405020304" pitchFamily="18" charset="0"/>
                <a:cs typeface="Times New Roman" panose="02020603050405020304" pitchFamily="18" charset="0"/>
              </a:rPr>
              <a:t>Make an </a:t>
            </a:r>
            <a:r>
              <a:rPr lang="en-US" sz="2100" dirty="0">
                <a:latin typeface="Times New Roman" panose="02020603050405020304" pitchFamily="18" charset="0"/>
                <a:cs typeface="Times New Roman" panose="02020603050405020304" pitchFamily="18" charset="0"/>
              </a:rPr>
              <a:t>elliptical skin incision at the base of the scrotum, </a:t>
            </a:r>
            <a:r>
              <a:rPr lang="en-US" sz="2100" dirty="0" smtClean="0">
                <a:latin typeface="Times New Roman" panose="02020603050405020304" pitchFamily="18" charset="0"/>
                <a:cs typeface="Times New Roman" panose="02020603050405020304" pitchFamily="18" charset="0"/>
              </a:rPr>
              <a:t>being careful </a:t>
            </a:r>
            <a:r>
              <a:rPr lang="en-US" sz="2100" dirty="0">
                <a:latin typeface="Times New Roman" panose="02020603050405020304" pitchFamily="18" charset="0"/>
                <a:cs typeface="Times New Roman" panose="02020603050405020304" pitchFamily="18" charset="0"/>
              </a:rPr>
              <a:t>not to excise too much skin. Control hemorrhage </a:t>
            </a:r>
            <a:r>
              <a:rPr lang="en-US" sz="2100" dirty="0" smtClean="0">
                <a:latin typeface="Times New Roman" panose="02020603050405020304" pitchFamily="18" charset="0"/>
                <a:cs typeface="Times New Roman" panose="02020603050405020304" pitchFamily="18" charset="0"/>
              </a:rPr>
              <a:t>with electrocoagulation</a:t>
            </a:r>
            <a:r>
              <a:rPr lang="en-US" sz="2100" dirty="0">
                <a:latin typeface="Times New Roman" panose="02020603050405020304" pitchFamily="18" charset="0"/>
                <a:cs typeface="Times New Roman" panose="02020603050405020304" pitchFamily="18" charset="0"/>
              </a:rPr>
              <a:t>, ligation, or pressure. Incise the </a:t>
            </a:r>
            <a:r>
              <a:rPr lang="en-US" sz="2100" dirty="0" smtClean="0">
                <a:latin typeface="Times New Roman" panose="02020603050405020304" pitchFamily="18" charset="0"/>
                <a:cs typeface="Times New Roman" panose="02020603050405020304" pitchFamily="18" charset="0"/>
              </a:rPr>
              <a:t>vaginal tunics</a:t>
            </a:r>
            <a:r>
              <a:rPr lang="en-US" sz="2100" dirty="0">
                <a:latin typeface="Times New Roman" panose="02020603050405020304" pitchFamily="18" charset="0"/>
                <a:cs typeface="Times New Roman" panose="02020603050405020304" pitchFamily="18" charset="0"/>
              </a:rPr>
              <a:t>, and remove the testicles as described for open </a:t>
            </a:r>
            <a:r>
              <a:rPr lang="en-US" sz="2100" dirty="0" smtClean="0">
                <a:latin typeface="Times New Roman" panose="02020603050405020304" pitchFamily="18" charset="0"/>
                <a:cs typeface="Times New Roman" panose="02020603050405020304" pitchFamily="18" charset="0"/>
              </a:rPr>
              <a:t>castration. Remove </a:t>
            </a:r>
            <a:r>
              <a:rPr lang="en-US" sz="2100" dirty="0">
                <a:latin typeface="Times New Roman" panose="02020603050405020304" pitchFamily="18" charset="0"/>
                <a:cs typeface="Times New Roman" panose="02020603050405020304" pitchFamily="18" charset="0"/>
              </a:rPr>
              <a:t>the scrotum after incising its median </a:t>
            </a:r>
            <a:r>
              <a:rPr lang="en-US" sz="2100" dirty="0" smtClean="0">
                <a:latin typeface="Times New Roman" panose="02020603050405020304" pitchFamily="18" charset="0"/>
                <a:cs typeface="Times New Roman" panose="02020603050405020304" pitchFamily="18" charset="0"/>
              </a:rPr>
              <a:t>septum. Appose </a:t>
            </a:r>
            <a:r>
              <a:rPr lang="en-US" sz="2100" dirty="0">
                <a:latin typeface="Times New Roman" panose="02020603050405020304" pitchFamily="18" charset="0"/>
                <a:cs typeface="Times New Roman" panose="02020603050405020304" pitchFamily="18" charset="0"/>
              </a:rPr>
              <a:t>subcutaneous tissues with a simple continuous </a:t>
            </a:r>
            <a:r>
              <a:rPr lang="en-US" sz="2100" dirty="0" smtClean="0">
                <a:latin typeface="Times New Roman" panose="02020603050405020304" pitchFamily="18" charset="0"/>
                <a:cs typeface="Times New Roman" panose="02020603050405020304" pitchFamily="18" charset="0"/>
              </a:rPr>
              <a:t>suture pattern </a:t>
            </a:r>
            <a:r>
              <a:rPr lang="en-US" sz="2100" dirty="0">
                <a:latin typeface="Times New Roman" panose="02020603050405020304" pitchFamily="18" charset="0"/>
                <a:cs typeface="Times New Roman" panose="02020603050405020304" pitchFamily="18" charset="0"/>
              </a:rPr>
              <a:t>(e.g., 3-0 absorbable suture). Appose skin </a:t>
            </a:r>
            <a:r>
              <a:rPr lang="en-US" sz="2100" dirty="0" smtClean="0">
                <a:latin typeface="Times New Roman" panose="02020603050405020304" pitchFamily="18" charset="0"/>
                <a:cs typeface="Times New Roman" panose="02020603050405020304" pitchFamily="18" charset="0"/>
              </a:rPr>
              <a:t>edges with </a:t>
            </a:r>
            <a:r>
              <a:rPr lang="en-US" sz="2100" dirty="0">
                <a:latin typeface="Times New Roman" panose="02020603050405020304" pitchFamily="18" charset="0"/>
                <a:cs typeface="Times New Roman" panose="02020603050405020304" pitchFamily="18" charset="0"/>
              </a:rPr>
              <a:t>approximating interrupted sutures (e.g., 3-0 or </a:t>
            </a:r>
            <a:r>
              <a:rPr lang="en-US" sz="2100" dirty="0" smtClean="0">
                <a:latin typeface="Times New Roman" panose="02020603050405020304" pitchFamily="18" charset="0"/>
                <a:cs typeface="Times New Roman" panose="02020603050405020304" pitchFamily="18" charset="0"/>
              </a:rPr>
              <a:t>4-0 </a:t>
            </a:r>
            <a:r>
              <a:rPr lang="en-US" sz="2100" dirty="0" err="1" smtClean="0">
                <a:latin typeface="Times New Roman" panose="02020603050405020304" pitchFamily="18" charset="0"/>
                <a:cs typeface="Times New Roman" panose="02020603050405020304" pitchFamily="18" charset="0"/>
              </a:rPr>
              <a:t>nonabsorbable</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suture).</a:t>
            </a:r>
            <a:endParaRPr lang="fa-IR" sz="2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219200" y="114300"/>
            <a:ext cx="6934200" cy="400050"/>
          </a:xfrm>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200" dirty="0"/>
              <a:t>2-Scrotal ablation</a:t>
            </a:r>
          </a:p>
        </p:txBody>
      </p:sp>
    </p:spTree>
    <p:extLst>
      <p:ext uri="{BB962C8B-B14F-4D97-AF65-F5344CB8AC3E}">
        <p14:creationId xmlns:p14="http://schemas.microsoft.com/office/powerpoint/2010/main" val="2188402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90550"/>
            <a:ext cx="8991600" cy="4552950"/>
          </a:xfrm>
        </p:spPr>
        <p:style>
          <a:lnRef idx="2">
            <a:schemeClr val="accent2"/>
          </a:lnRef>
          <a:fillRef idx="1">
            <a:schemeClr val="lt1"/>
          </a:fillRef>
          <a:effectRef idx="0">
            <a:schemeClr val="accent2"/>
          </a:effectRef>
          <a:fontRef idx="minor">
            <a:schemeClr val="dk1"/>
          </a:fontRef>
        </p:style>
        <p:txBody>
          <a:bodyPr>
            <a:noAutofit/>
          </a:bodyPr>
          <a:lstStyle/>
          <a:p>
            <a:pPr marL="0" indent="0" algn="just" rtl="0">
              <a:lnSpc>
                <a:spcPct val="150000"/>
              </a:lnSpc>
              <a:buNone/>
            </a:pPr>
            <a:r>
              <a:rPr lang="en-US" sz="2100" dirty="0">
                <a:latin typeface="Times New Roman" panose="02020603050405020304" pitchFamily="18" charset="0"/>
                <a:cs typeface="Times New Roman" panose="02020603050405020304" pitchFamily="18" charset="0"/>
              </a:rPr>
              <a:t>For an overhand or figure-eight knot, the spermatic cord is tied on itself with the aid of a curved mosquito hemostat. Preferably the parietal vaginal tunic is separated from the epididymis before tying the knot. Place the hemostat on top of the cord. Wrap the distal (testicle) end of the cord over the hemostat once. Direct the wrapped hemostat ventral to the cord while holding the testicle in the opposite hand. Open the tips of the hemostat, and grasp the distal end of the cord. Transect the spermatic cord near the testicle, and manipulate the severed end of the cord through the loops around the hemostat. Snug the knot, resect excess cord, inspect for bleeding, and replace the cord within the tunic before releasing.</a:t>
            </a:r>
            <a:endParaRPr lang="fa-IR" sz="21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219200" y="114300"/>
            <a:ext cx="6934200" cy="400050"/>
          </a:xfrm>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200" dirty="0" smtClean="0"/>
              <a:t>Feline castration</a:t>
            </a:r>
            <a:endParaRPr lang="en-US" sz="3200" dirty="0"/>
          </a:p>
        </p:txBody>
      </p:sp>
    </p:spTree>
    <p:extLst>
      <p:ext uri="{BB962C8B-B14F-4D97-AF65-F5344CB8AC3E}">
        <p14:creationId xmlns:p14="http://schemas.microsoft.com/office/powerpoint/2010/main" val="3605040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44353" y="133350"/>
            <a:ext cx="8547247" cy="5010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024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114300"/>
            <a:ext cx="6934200" cy="400050"/>
          </a:xfrm>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200" dirty="0"/>
              <a:t>Vasectomy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0144" y="666750"/>
            <a:ext cx="5321456" cy="4201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666750"/>
            <a:ext cx="3352800" cy="426720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b="1" dirty="0">
                <a:solidFill>
                  <a:srgbClr val="FF0000"/>
                </a:solidFill>
              </a:rPr>
              <a:t>Vasectomy. </a:t>
            </a:r>
            <a:endParaRPr lang="en-US" b="1" dirty="0" smtClean="0">
              <a:solidFill>
                <a:srgbClr val="FF0000"/>
              </a:solidFill>
            </a:endParaRPr>
          </a:p>
          <a:p>
            <a:pPr algn="just"/>
            <a:r>
              <a:rPr lang="en-US" dirty="0" smtClean="0"/>
              <a:t>A</a:t>
            </a:r>
            <a:r>
              <a:rPr lang="en-US" dirty="0"/>
              <a:t>, The </a:t>
            </a:r>
            <a:r>
              <a:rPr lang="en-US" dirty="0" err="1"/>
              <a:t>ductus</a:t>
            </a:r>
            <a:r>
              <a:rPr lang="en-US" dirty="0"/>
              <a:t> deferens is located lateral to the prepuce and</a:t>
            </a:r>
          </a:p>
          <a:p>
            <a:pPr algn="just"/>
            <a:r>
              <a:rPr lang="en-US" dirty="0"/>
              <a:t>penis between the inguinal rings and scrotum. </a:t>
            </a:r>
            <a:endParaRPr lang="en-US" dirty="0" smtClean="0"/>
          </a:p>
          <a:p>
            <a:pPr algn="just"/>
            <a:r>
              <a:rPr lang="en-US" dirty="0" smtClean="0"/>
              <a:t>B</a:t>
            </a:r>
            <a:r>
              <a:rPr lang="en-US" dirty="0"/>
              <a:t>, Incise skin over the spermatic </a:t>
            </a:r>
            <a:r>
              <a:rPr lang="en-US" dirty="0" smtClean="0"/>
              <a:t>cord between </a:t>
            </a:r>
            <a:r>
              <a:rPr lang="en-US" dirty="0"/>
              <a:t>the inguinal ring and scrotum. Dashed line indicates vaginal tunic incision site.</a:t>
            </a:r>
          </a:p>
          <a:p>
            <a:pPr algn="just"/>
            <a:r>
              <a:rPr lang="en-US" dirty="0"/>
              <a:t>C, Incise the vaginal tunic and isolate the </a:t>
            </a:r>
            <a:r>
              <a:rPr lang="en-US" dirty="0" err="1"/>
              <a:t>ductus</a:t>
            </a:r>
            <a:r>
              <a:rPr lang="en-US" dirty="0"/>
              <a:t> deferens. Ligate the </a:t>
            </a:r>
            <a:r>
              <a:rPr lang="en-US" dirty="0" err="1"/>
              <a:t>ductus</a:t>
            </a:r>
            <a:r>
              <a:rPr lang="en-US" dirty="0"/>
              <a:t> deferens and</a:t>
            </a:r>
          </a:p>
          <a:p>
            <a:pPr algn="just"/>
            <a:r>
              <a:rPr lang="en-US" dirty="0"/>
              <a:t>remove a small segment.</a:t>
            </a:r>
            <a:endParaRPr lang="fa-IR" dirty="0"/>
          </a:p>
        </p:txBody>
      </p:sp>
    </p:spTree>
    <p:extLst>
      <p:ext uri="{BB962C8B-B14F-4D97-AF65-F5344CB8AC3E}">
        <p14:creationId xmlns:p14="http://schemas.microsoft.com/office/powerpoint/2010/main" val="2682655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1806</TotalTime>
  <Words>427</Words>
  <Application>Microsoft Office PowerPoint</Application>
  <PresentationFormat>On-screen Show (16:9)</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1-Prescrotal castration</vt:lpstr>
      <vt:lpstr>2-Scrotal ablation</vt:lpstr>
      <vt:lpstr>Feline castration</vt:lpstr>
      <vt:lpstr>PowerPoint Presentation</vt:lpstr>
      <vt:lpstr>Vasectomy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hazards</dc:title>
  <dc:creator>Novin Pendar</dc:creator>
  <cp:lastModifiedBy>Novin Pendar</cp:lastModifiedBy>
  <cp:revision>86</cp:revision>
  <dcterms:created xsi:type="dcterms:W3CDTF">2006-08-16T00:00:00Z</dcterms:created>
  <dcterms:modified xsi:type="dcterms:W3CDTF">2019-04-19T22:38:58Z</dcterms:modified>
</cp:coreProperties>
</file>